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48" r:id="rId5"/>
    <p:sldId id="2462" r:id="rId6"/>
    <p:sldId id="2464" r:id="rId7"/>
    <p:sldId id="2465" r:id="rId8"/>
    <p:sldId id="2451" r:id="rId9"/>
    <p:sldId id="2466" r:id="rId10"/>
    <p:sldId id="2463" r:id="rId11"/>
    <p:sldId id="2467" r:id="rId12"/>
    <p:sldId id="2468" r:id="rId13"/>
    <p:sldId id="2457" r:id="rId14"/>
    <p:sldId id="2469" r:id="rId15"/>
    <p:sldId id="2470" r:id="rId16"/>
    <p:sldId id="2471" r:id="rId17"/>
    <p:sldId id="2472" r:id="rId18"/>
    <p:sldId id="2475" r:id="rId19"/>
    <p:sldId id="2474" r:id="rId20"/>
    <p:sldId id="24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50" d="100"/>
          <a:sy n="50" d="100"/>
        </p:scale>
        <p:origin x="1934" y="85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6/13/2023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latin typeface="Adobe Gothic Std B" panose="020B0800000000000000" pitchFamily="34" charset="-128"/>
                <a:ea typeface="Adobe Gothic Std B" panose="020B0800000000000000" pitchFamily="34" charset="-128"/>
              </a:rPr>
              <a:t>WEBCAM ACCESS CONTROL</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9.24.XX</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err="1"/>
              <a:t>Powerpoint</a:t>
            </a:r>
            <a:r>
              <a:rPr lang="en-US" dirty="0"/>
              <a:t> presentation</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399254" y="-43983"/>
            <a:ext cx="5251450" cy="1661297"/>
          </a:xfrm>
        </p:spPr>
        <p:txBody>
          <a:bodyPr>
            <a:normAutofit fontScale="90000"/>
          </a:bodyPr>
          <a:lstStyle/>
          <a:p>
            <a:pPr algn="ctr"/>
            <a:r>
              <a:rPr lang="en-US" u="sng" dirty="0"/>
              <a:t>PROJECT OVERVIEW</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pic>
        <p:nvPicPr>
          <p:cNvPr id="15" name="Picture 14">
            <a:extLst>
              <a:ext uri="{FF2B5EF4-FFF2-40B4-BE49-F238E27FC236}">
                <a16:creationId xmlns:a16="http://schemas.microsoft.com/office/drawing/2014/main" id="{246C83AD-F693-4055-97BB-76BFC864990C}"/>
              </a:ext>
            </a:extLst>
          </p:cNvPr>
          <p:cNvPicPr>
            <a:picLocks noChangeAspect="1"/>
          </p:cNvPicPr>
          <p:nvPr/>
        </p:nvPicPr>
        <p:blipFill>
          <a:blip r:embed="rId2"/>
          <a:stretch>
            <a:fillRect/>
          </a:stretch>
        </p:blipFill>
        <p:spPr>
          <a:xfrm>
            <a:off x="5872084" y="3514655"/>
            <a:ext cx="82385" cy="45719"/>
          </a:xfrm>
          <a:prstGeom prst="rect">
            <a:avLst/>
          </a:prstGeom>
        </p:spPr>
      </p:pic>
      <p:sp>
        <p:nvSpPr>
          <p:cNvPr id="17" name="TextBox 16">
            <a:extLst>
              <a:ext uri="{FF2B5EF4-FFF2-40B4-BE49-F238E27FC236}">
                <a16:creationId xmlns:a16="http://schemas.microsoft.com/office/drawing/2014/main" id="{AAF0946B-1199-4BA2-9D9B-324D42428155}"/>
              </a:ext>
            </a:extLst>
          </p:cNvPr>
          <p:cNvSpPr txBox="1"/>
          <p:nvPr/>
        </p:nvSpPr>
        <p:spPr>
          <a:xfrm>
            <a:off x="115410" y="1381269"/>
            <a:ext cx="12076590" cy="5016758"/>
          </a:xfrm>
          <a:prstGeom prst="rect">
            <a:avLst/>
          </a:prstGeom>
          <a:noFill/>
        </p:spPr>
        <p:txBody>
          <a:bodyPr wrap="square">
            <a:spAutoFit/>
          </a:bodyPr>
          <a:lstStyle/>
          <a:p>
            <a:r>
              <a:rPr lang="en-IN" sz="3200" dirty="0"/>
              <a:t>The above project is a camera security application built using the OpenCV library for video capturing and </a:t>
            </a:r>
            <a:r>
              <a:rPr lang="en-IN" sz="3200" dirty="0" err="1"/>
              <a:t>Tkinter</a:t>
            </a:r>
            <a:r>
              <a:rPr lang="en-IN" sz="3200" dirty="0"/>
              <a:t> for creating a graphical user interface (GUI). The application allows users to enable or disable camera security by entering a password. When security is enabled, the program captures frames from the webcam, resizes them, converts them to RGB format, and displays them in a </a:t>
            </a:r>
            <a:r>
              <a:rPr lang="en-IN" sz="3200" dirty="0" err="1"/>
              <a:t>Tkinter</a:t>
            </a:r>
            <a:r>
              <a:rPr lang="en-IN" sz="3200" dirty="0"/>
              <a:t> window. The GUI includes a background image, a video display frame, password entry fields, enable and disable buttons, and labels for error messages and status updates. The project aims to provide a user-friendly interface for controlling camera security and displaying the live video feed.</a:t>
            </a:r>
          </a:p>
        </p:txBody>
      </p:sp>
    </p:spTree>
    <p:extLst>
      <p:ext uri="{BB962C8B-B14F-4D97-AF65-F5344CB8AC3E}">
        <p14:creationId xmlns:p14="http://schemas.microsoft.com/office/powerpoint/2010/main" val="3164405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2AB301-59AC-4565-821B-A8C1AB47F4CE}"/>
              </a:ext>
            </a:extLst>
          </p:cNvPr>
          <p:cNvPicPr>
            <a:picLocks noChangeAspect="1"/>
          </p:cNvPicPr>
          <p:nvPr/>
        </p:nvPicPr>
        <p:blipFill>
          <a:blip r:embed="rId2"/>
          <a:stretch>
            <a:fillRect/>
          </a:stretch>
        </p:blipFill>
        <p:spPr>
          <a:xfrm>
            <a:off x="1" y="0"/>
            <a:ext cx="12192000"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067234" y="-736847"/>
            <a:ext cx="5613647" cy="1661297"/>
          </a:xfrm>
        </p:spPr>
        <p:txBody>
          <a:bodyPr>
            <a:normAutofit/>
          </a:bodyPr>
          <a:lstStyle/>
          <a:p>
            <a:pPr algn="ctr"/>
            <a:r>
              <a:rPr lang="en-US" b="1" u="sng" dirty="0"/>
              <a:t>END USERS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13" name="TextBox 12">
            <a:extLst>
              <a:ext uri="{FF2B5EF4-FFF2-40B4-BE49-F238E27FC236}">
                <a16:creationId xmlns:a16="http://schemas.microsoft.com/office/drawing/2014/main" id="{390B1854-3CF1-4FA3-8250-78A456394692}"/>
              </a:ext>
            </a:extLst>
          </p:cNvPr>
          <p:cNvSpPr txBox="1"/>
          <p:nvPr/>
        </p:nvSpPr>
        <p:spPr>
          <a:xfrm>
            <a:off x="12191999" y="1166842"/>
            <a:ext cx="3000653" cy="4524315"/>
          </a:xfrm>
          <a:prstGeom prst="rect">
            <a:avLst/>
          </a:prstGeom>
          <a:noFill/>
        </p:spPr>
        <p:txBody>
          <a:bodyPr wrap="square" rtlCol="0">
            <a:spAutoFit/>
          </a:bodyPr>
          <a:lstStyle/>
          <a:p>
            <a:r>
              <a:rPr lang="en-IN" sz="3200" dirty="0"/>
              <a:t>1.Home Owners</a:t>
            </a:r>
          </a:p>
          <a:p>
            <a:r>
              <a:rPr lang="en-IN" sz="3200" dirty="0"/>
              <a:t>2.Small Business Owners</a:t>
            </a:r>
          </a:p>
          <a:p>
            <a:r>
              <a:rPr lang="en-IN" sz="3200" dirty="0"/>
              <a:t>3.Office Environments</a:t>
            </a:r>
          </a:p>
          <a:p>
            <a:r>
              <a:rPr lang="en-IN" sz="3200" dirty="0"/>
              <a:t>4.Educational Institutions</a:t>
            </a:r>
          </a:p>
          <a:p>
            <a:r>
              <a:rPr lang="en-IN" sz="3200" dirty="0"/>
              <a:t>5.Healthcare Facilities</a:t>
            </a:r>
          </a:p>
        </p:txBody>
      </p:sp>
    </p:spTree>
    <p:extLst>
      <p:ext uri="{BB962C8B-B14F-4D97-AF65-F5344CB8AC3E}">
        <p14:creationId xmlns:p14="http://schemas.microsoft.com/office/powerpoint/2010/main" val="695050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77B27F9-9C35-41F1-9D97-4EEF3E67C688}"/>
              </a:ext>
            </a:extLst>
          </p:cNvPr>
          <p:cNvPicPr>
            <a:picLocks noGrp="1" noChangeAspect="1"/>
          </p:cNvPicPr>
          <p:nvPr>
            <p:ph type="pic" sz="quarter" idx="13"/>
          </p:nvPr>
        </p:nvPicPr>
        <p:blipFill>
          <a:blip r:embed="rId2"/>
          <a:srcRect l="13870" r="13870"/>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289176" y="0"/>
            <a:ext cx="5613647" cy="923516"/>
          </a:xfrm>
        </p:spPr>
        <p:txBody>
          <a:bodyPr>
            <a:normAutofit fontScale="90000"/>
          </a:bodyPr>
          <a:lstStyle/>
          <a:p>
            <a:pPr algn="ctr"/>
            <a:r>
              <a:rPr lang="en-US" b="1" u="sng" dirty="0"/>
              <a:t>End users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13" name="TextBox 12">
            <a:extLst>
              <a:ext uri="{FF2B5EF4-FFF2-40B4-BE49-F238E27FC236}">
                <a16:creationId xmlns:a16="http://schemas.microsoft.com/office/drawing/2014/main" id="{049F831E-1B2A-4F1E-84DC-37799D812F92}"/>
              </a:ext>
            </a:extLst>
          </p:cNvPr>
          <p:cNvSpPr txBox="1"/>
          <p:nvPr/>
        </p:nvSpPr>
        <p:spPr>
          <a:xfrm>
            <a:off x="6951215" y="1074198"/>
            <a:ext cx="3000653" cy="4524315"/>
          </a:xfrm>
          <a:prstGeom prst="rect">
            <a:avLst/>
          </a:prstGeom>
          <a:noFill/>
        </p:spPr>
        <p:txBody>
          <a:bodyPr wrap="square" rtlCol="0">
            <a:spAutoFit/>
          </a:bodyPr>
          <a:lstStyle/>
          <a:p>
            <a:r>
              <a:rPr lang="en-IN" sz="3200" dirty="0"/>
              <a:t>1.Home Owners</a:t>
            </a:r>
          </a:p>
          <a:p>
            <a:r>
              <a:rPr lang="en-IN" sz="3200" dirty="0"/>
              <a:t>2.Small Business Owners</a:t>
            </a:r>
          </a:p>
          <a:p>
            <a:r>
              <a:rPr lang="en-IN" sz="3200" dirty="0"/>
              <a:t>3.Office Environments</a:t>
            </a:r>
          </a:p>
          <a:p>
            <a:r>
              <a:rPr lang="en-IN" sz="3200" dirty="0"/>
              <a:t>4.Educational Institutions</a:t>
            </a:r>
          </a:p>
          <a:p>
            <a:r>
              <a:rPr lang="en-IN" sz="3200" dirty="0"/>
              <a:t>5.Healthcare Facilities</a:t>
            </a:r>
          </a:p>
        </p:txBody>
      </p:sp>
    </p:spTree>
    <p:extLst>
      <p:ext uri="{BB962C8B-B14F-4D97-AF65-F5344CB8AC3E}">
        <p14:creationId xmlns:p14="http://schemas.microsoft.com/office/powerpoint/2010/main" val="4239346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289177" y="0"/>
            <a:ext cx="5613647" cy="1661297"/>
          </a:xfrm>
        </p:spPr>
        <p:txBody>
          <a:bodyPr>
            <a:normAutofit fontScale="90000"/>
          </a:bodyPr>
          <a:lstStyle/>
          <a:p>
            <a:pPr algn="ctr"/>
            <a:r>
              <a:rPr lang="en-US" b="1" u="sng" dirty="0"/>
              <a:t>FUTURE ENHANCEMENTS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4" name="Picture 3">
            <a:extLst>
              <a:ext uri="{FF2B5EF4-FFF2-40B4-BE49-F238E27FC236}">
                <a16:creationId xmlns:a16="http://schemas.microsoft.com/office/drawing/2014/main" id="{AD27E630-80B7-4788-A3FA-D671B1B4EE8E}"/>
              </a:ext>
            </a:extLst>
          </p:cNvPr>
          <p:cNvPicPr>
            <a:picLocks noChangeAspect="1"/>
          </p:cNvPicPr>
          <p:nvPr/>
        </p:nvPicPr>
        <p:blipFill>
          <a:blip r:embed="rId2"/>
          <a:stretch>
            <a:fillRect/>
          </a:stretch>
        </p:blipFill>
        <p:spPr>
          <a:xfrm>
            <a:off x="3191256" y="1661297"/>
            <a:ext cx="5536692" cy="5128314"/>
          </a:xfrm>
          <a:prstGeom prst="rect">
            <a:avLst/>
          </a:prstGeom>
        </p:spPr>
      </p:pic>
      <p:sp>
        <p:nvSpPr>
          <p:cNvPr id="8" name="TextBox 7">
            <a:extLst>
              <a:ext uri="{FF2B5EF4-FFF2-40B4-BE49-F238E27FC236}">
                <a16:creationId xmlns:a16="http://schemas.microsoft.com/office/drawing/2014/main" id="{4578B897-673A-41BB-A4D2-117601DC7714}"/>
              </a:ext>
            </a:extLst>
          </p:cNvPr>
          <p:cNvSpPr txBox="1"/>
          <p:nvPr/>
        </p:nvSpPr>
        <p:spPr>
          <a:xfrm>
            <a:off x="-2801870" y="1280411"/>
            <a:ext cx="3000653" cy="5509200"/>
          </a:xfrm>
          <a:prstGeom prst="rect">
            <a:avLst/>
          </a:prstGeom>
          <a:noFill/>
        </p:spPr>
        <p:txBody>
          <a:bodyPr wrap="square" rtlCol="0">
            <a:spAutoFit/>
          </a:bodyPr>
          <a:lstStyle/>
          <a:p>
            <a:r>
              <a:rPr lang="en-IN" sz="3200" dirty="0"/>
              <a:t>1.Motion Detection</a:t>
            </a:r>
          </a:p>
          <a:p>
            <a:r>
              <a:rPr lang="en-IN" sz="3200" dirty="0"/>
              <a:t>2.Facial Recognition</a:t>
            </a:r>
          </a:p>
          <a:p>
            <a:r>
              <a:rPr lang="en-IN" sz="3200" dirty="0"/>
              <a:t>3.Cloud Storage And Remote Access</a:t>
            </a:r>
          </a:p>
          <a:p>
            <a:r>
              <a:rPr lang="en-IN" sz="3200" dirty="0"/>
              <a:t>4.Mobile Applications</a:t>
            </a:r>
          </a:p>
          <a:p>
            <a:r>
              <a:rPr lang="en-IN" sz="3200" dirty="0"/>
              <a:t>5.Multi Camera Support</a:t>
            </a:r>
          </a:p>
        </p:txBody>
      </p:sp>
    </p:spTree>
    <p:extLst>
      <p:ext uri="{BB962C8B-B14F-4D97-AF65-F5344CB8AC3E}">
        <p14:creationId xmlns:p14="http://schemas.microsoft.com/office/powerpoint/2010/main" val="3997954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E210111-0F91-41A4-AFBC-886FCF9FA106}"/>
              </a:ext>
            </a:extLst>
          </p:cNvPr>
          <p:cNvPicPr>
            <a:picLocks noGrp="1" noChangeAspect="1"/>
          </p:cNvPicPr>
          <p:nvPr>
            <p:ph type="pic" sz="quarter" idx="13"/>
          </p:nvPr>
        </p:nvPicPr>
        <p:blipFill>
          <a:blip r:embed="rId2"/>
          <a:srcRect l="4032" r="4032"/>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289176" y="612440"/>
            <a:ext cx="5613647" cy="923516"/>
          </a:xfrm>
        </p:spPr>
        <p:txBody>
          <a:bodyPr>
            <a:normAutofit fontScale="90000"/>
          </a:bodyPr>
          <a:lstStyle/>
          <a:p>
            <a:pPr algn="ctr"/>
            <a:r>
              <a:rPr lang="en-US" b="1" u="sng" dirty="0"/>
              <a:t>FUTURE ENHANCEMENTS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13" name="TextBox 12">
            <a:extLst>
              <a:ext uri="{FF2B5EF4-FFF2-40B4-BE49-F238E27FC236}">
                <a16:creationId xmlns:a16="http://schemas.microsoft.com/office/drawing/2014/main" id="{049F831E-1B2A-4F1E-84DC-37799D812F92}"/>
              </a:ext>
            </a:extLst>
          </p:cNvPr>
          <p:cNvSpPr txBox="1"/>
          <p:nvPr/>
        </p:nvSpPr>
        <p:spPr>
          <a:xfrm>
            <a:off x="6933460" y="1447339"/>
            <a:ext cx="3000653" cy="5509200"/>
          </a:xfrm>
          <a:prstGeom prst="rect">
            <a:avLst/>
          </a:prstGeom>
          <a:noFill/>
        </p:spPr>
        <p:txBody>
          <a:bodyPr wrap="square" rtlCol="0">
            <a:spAutoFit/>
          </a:bodyPr>
          <a:lstStyle/>
          <a:p>
            <a:r>
              <a:rPr lang="en-IN" sz="3200" dirty="0"/>
              <a:t>1.Motion Detection</a:t>
            </a:r>
          </a:p>
          <a:p>
            <a:r>
              <a:rPr lang="en-IN" sz="3200" dirty="0"/>
              <a:t>2.Facial Recognition</a:t>
            </a:r>
          </a:p>
          <a:p>
            <a:r>
              <a:rPr lang="en-IN" sz="3200" dirty="0"/>
              <a:t>3.Cloud Storage And Remote Access</a:t>
            </a:r>
          </a:p>
          <a:p>
            <a:r>
              <a:rPr lang="en-IN" sz="3200" dirty="0"/>
              <a:t>4.Mobile Applications</a:t>
            </a:r>
          </a:p>
          <a:p>
            <a:r>
              <a:rPr lang="en-IN" sz="3200" dirty="0"/>
              <a:t>5.Multi Camera Support</a:t>
            </a:r>
          </a:p>
        </p:txBody>
      </p:sp>
    </p:spTree>
    <p:extLst>
      <p:ext uri="{BB962C8B-B14F-4D97-AF65-F5344CB8AC3E}">
        <p14:creationId xmlns:p14="http://schemas.microsoft.com/office/powerpoint/2010/main" val="2700177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5887F1-16CB-4589-8CBA-5DC0F531DC2E}"/>
              </a:ext>
            </a:extLst>
          </p:cNvPr>
          <p:cNvSpPr>
            <a:spLocks noGrp="1"/>
          </p:cNvSpPr>
          <p:nvPr>
            <p:ph type="sldNum" sz="quarter" idx="12"/>
          </p:nvPr>
        </p:nvSpPr>
        <p:spPr/>
        <p:txBody>
          <a:bodyPr/>
          <a:lstStyle/>
          <a:p>
            <a:fld id="{8C2E478F-E849-4A8C-AF1F-CBCC78A7CBFA}" type="slidenum">
              <a:rPr lang="en-US" smtClean="0"/>
              <a:t>15</a:t>
            </a:fld>
            <a:endParaRPr lang="en-US" dirty="0"/>
          </a:p>
        </p:txBody>
      </p:sp>
      <p:pic>
        <p:nvPicPr>
          <p:cNvPr id="7" name="Picture 6">
            <a:extLst>
              <a:ext uri="{FF2B5EF4-FFF2-40B4-BE49-F238E27FC236}">
                <a16:creationId xmlns:a16="http://schemas.microsoft.com/office/drawing/2014/main" id="{C3A0603E-C972-46A6-88A5-7F4A3FEEB89E}"/>
              </a:ext>
            </a:extLst>
          </p:cNvPr>
          <p:cNvPicPr>
            <a:picLocks noChangeAspect="1"/>
          </p:cNvPicPr>
          <p:nvPr/>
        </p:nvPicPr>
        <p:blipFill>
          <a:blip r:embed="rId2"/>
          <a:stretch>
            <a:fillRect/>
          </a:stretch>
        </p:blipFill>
        <p:spPr>
          <a:xfrm>
            <a:off x="1223962" y="1195387"/>
            <a:ext cx="9744075" cy="4467225"/>
          </a:xfrm>
          <a:prstGeom prst="rect">
            <a:avLst/>
          </a:prstGeom>
        </p:spPr>
      </p:pic>
    </p:spTree>
    <p:extLst>
      <p:ext uri="{BB962C8B-B14F-4D97-AF65-F5344CB8AC3E}">
        <p14:creationId xmlns:p14="http://schemas.microsoft.com/office/powerpoint/2010/main" val="2989001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C80590-1899-43ED-B3EE-DA78AEEDC5FE}"/>
              </a:ext>
            </a:extLst>
          </p:cNvPr>
          <p:cNvSpPr>
            <a:spLocks noGrp="1"/>
          </p:cNvSpPr>
          <p:nvPr>
            <p:ph type="sldNum" sz="quarter" idx="12"/>
          </p:nvPr>
        </p:nvSpPr>
        <p:spPr/>
        <p:txBody>
          <a:bodyPr/>
          <a:lstStyle/>
          <a:p>
            <a:fld id="{8C2E478F-E849-4A8C-AF1F-CBCC78A7CBFA}" type="slidenum">
              <a:rPr lang="en-US" smtClean="0"/>
              <a:t>16</a:t>
            </a:fld>
            <a:endParaRPr lang="en-US" dirty="0"/>
          </a:p>
        </p:txBody>
      </p:sp>
      <p:pic>
        <p:nvPicPr>
          <p:cNvPr id="7" name="Picture 6">
            <a:extLst>
              <a:ext uri="{FF2B5EF4-FFF2-40B4-BE49-F238E27FC236}">
                <a16:creationId xmlns:a16="http://schemas.microsoft.com/office/drawing/2014/main" id="{3BAE0633-6E87-4EE6-8D19-59298228D28C}"/>
              </a:ext>
            </a:extLst>
          </p:cNvPr>
          <p:cNvPicPr>
            <a:picLocks noChangeAspect="1"/>
          </p:cNvPicPr>
          <p:nvPr/>
        </p:nvPicPr>
        <p:blipFill>
          <a:blip r:embed="rId2"/>
          <a:stretch>
            <a:fillRect/>
          </a:stretch>
        </p:blipFill>
        <p:spPr>
          <a:xfrm>
            <a:off x="-99736655" y="-84467700"/>
            <a:ext cx="180310535" cy="119100600"/>
          </a:xfrm>
          <a:prstGeom prst="rect">
            <a:avLst/>
          </a:prstGeom>
        </p:spPr>
      </p:pic>
      <p:sp>
        <p:nvSpPr>
          <p:cNvPr id="8" name="TextBox 7">
            <a:extLst>
              <a:ext uri="{FF2B5EF4-FFF2-40B4-BE49-F238E27FC236}">
                <a16:creationId xmlns:a16="http://schemas.microsoft.com/office/drawing/2014/main" id="{FFE449EC-6A2C-48B3-B03A-41A8114048A0}"/>
              </a:ext>
            </a:extLst>
          </p:cNvPr>
          <p:cNvSpPr txBox="1"/>
          <p:nvPr/>
        </p:nvSpPr>
        <p:spPr>
          <a:xfrm>
            <a:off x="4697730" y="0"/>
            <a:ext cx="2244090" cy="523220"/>
          </a:xfrm>
          <a:prstGeom prst="rect">
            <a:avLst/>
          </a:prstGeom>
          <a:noFill/>
        </p:spPr>
        <p:txBody>
          <a:bodyPr wrap="square" rtlCol="0">
            <a:spAutoFit/>
          </a:bodyPr>
          <a:lstStyle/>
          <a:p>
            <a:pPr algn="ctr"/>
            <a:r>
              <a:rPr lang="en-IN" sz="2800" b="1" u="sng" dirty="0"/>
              <a:t>CONCLUSION</a:t>
            </a:r>
          </a:p>
        </p:txBody>
      </p:sp>
      <p:sp>
        <p:nvSpPr>
          <p:cNvPr id="10" name="TextBox 9">
            <a:extLst>
              <a:ext uri="{FF2B5EF4-FFF2-40B4-BE49-F238E27FC236}">
                <a16:creationId xmlns:a16="http://schemas.microsoft.com/office/drawing/2014/main" id="{5EE4FEF4-2BD4-4CD4-9986-B2B6FE18B3DC}"/>
              </a:ext>
            </a:extLst>
          </p:cNvPr>
          <p:cNvSpPr txBox="1"/>
          <p:nvPr/>
        </p:nvSpPr>
        <p:spPr>
          <a:xfrm rot="10800000" flipV="1">
            <a:off x="1529714" y="649222"/>
            <a:ext cx="8580121" cy="6001643"/>
          </a:xfrm>
          <a:prstGeom prst="rect">
            <a:avLst/>
          </a:prstGeom>
          <a:noFill/>
        </p:spPr>
        <p:txBody>
          <a:bodyPr wrap="square">
            <a:spAutoFit/>
          </a:bodyPr>
          <a:lstStyle/>
          <a:p>
            <a:r>
              <a:rPr lang="en-IN" sz="3200" dirty="0"/>
              <a:t>In conclusion, the provided code demonstrates a camera security application with a graphical user interface (GUI) built using OpenCV and </a:t>
            </a:r>
            <a:r>
              <a:rPr lang="en-IN" sz="3200" dirty="0" err="1"/>
              <a:t>Tkinter</a:t>
            </a:r>
            <a:r>
              <a:rPr lang="en-IN" sz="3200" dirty="0"/>
              <a:t> libraries. The app allows users to enable or disable camera security by entering a password. When enabled, the app captures video frames from the webcam, resizes them, and displays the live feed in the GUI. The code can be further enhanced with features like motion detection, facial recognition, cloud storage, mobile app integration, and advanced encryption to enhance security and user experience.</a:t>
            </a:r>
          </a:p>
        </p:txBody>
      </p:sp>
    </p:spTree>
    <p:extLst>
      <p:ext uri="{BB962C8B-B14F-4D97-AF65-F5344CB8AC3E}">
        <p14:creationId xmlns:p14="http://schemas.microsoft.com/office/powerpoint/2010/main" val="3688868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SYED AZIZ AHMED</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9381650756</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216526" y="3903126"/>
            <a:ext cx="3387280" cy="534905"/>
          </a:xfrm>
        </p:spPr>
        <p:txBody>
          <a:bodyPr>
            <a:noAutofit/>
          </a:bodyPr>
          <a:lstStyle/>
          <a:p>
            <a:r>
              <a:rPr lang="en-US" sz="1400" dirty="0"/>
              <a:t>syedazizahmed79@gmail.com</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INDEX</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5584054"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AGENDA</a:t>
            </a:r>
          </a:p>
          <a:p>
            <a:r>
              <a:rPr lang="en-US" dirty="0"/>
              <a:t>GRAPHICAL USER INTERFACE</a:t>
            </a:r>
          </a:p>
          <a:p>
            <a:r>
              <a:rPr lang="en-US" dirty="0"/>
              <a:t>SECURITY ISSUES IN WEBCAM</a:t>
            </a:r>
          </a:p>
          <a:p>
            <a:r>
              <a:rPr lang="en-US" dirty="0"/>
              <a:t>PROJECT OVERVIEW</a:t>
            </a:r>
          </a:p>
          <a:p>
            <a:r>
              <a:rPr lang="en-US" dirty="0"/>
              <a:t>END USERS</a:t>
            </a:r>
          </a:p>
          <a:p>
            <a:r>
              <a:rPr lang="en-US" dirty="0"/>
              <a:t>FUTURE ENHANCEMENTS</a:t>
            </a:r>
          </a:p>
          <a:p>
            <a:r>
              <a:rPr lang="en-US" dirty="0"/>
              <a:t>CONCLUSION</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a:t>
            </a:fld>
            <a:endParaRPr lang="en-US" dirty="0"/>
          </a:p>
        </p:txBody>
      </p:sp>
      <p:pic>
        <p:nvPicPr>
          <p:cNvPr id="23" name="Picture 22">
            <a:extLst>
              <a:ext uri="{FF2B5EF4-FFF2-40B4-BE49-F238E27FC236}">
                <a16:creationId xmlns:a16="http://schemas.microsoft.com/office/drawing/2014/main" id="{B1B5E8C8-2357-4FBD-B4EF-41B1E5E07D7D}"/>
              </a:ext>
            </a:extLst>
          </p:cNvPr>
          <p:cNvPicPr>
            <a:picLocks noChangeAspect="1"/>
          </p:cNvPicPr>
          <p:nvPr/>
        </p:nvPicPr>
        <p:blipFill>
          <a:blip r:embed="rId2"/>
          <a:stretch>
            <a:fillRect/>
          </a:stretch>
        </p:blipFill>
        <p:spPr>
          <a:xfrm>
            <a:off x="0" y="24572"/>
            <a:ext cx="12192000" cy="6858000"/>
          </a:xfrm>
          <a:prstGeom prst="rect">
            <a:avLst/>
          </a:prstGeom>
        </p:spPr>
      </p:pic>
      <p:pic>
        <p:nvPicPr>
          <p:cNvPr id="24" name="Picture Placeholder 10">
            <a:extLst>
              <a:ext uri="{FF2B5EF4-FFF2-40B4-BE49-F238E27FC236}">
                <a16:creationId xmlns:a16="http://schemas.microsoft.com/office/drawing/2014/main" id="{B0513CB0-923E-4099-A5E7-4A6CFB4BAB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356" r="81644"/>
                    </a14:imgEffect>
                  </a14:imgLayer>
                </a14:imgProps>
              </a:ext>
            </a:extLst>
          </a:blip>
          <a:srcRect l="10445" r="10445"/>
          <a:stretch>
            <a:fillRect/>
          </a:stretch>
        </p:blipFill>
        <p:spPr bwMode="auto">
          <a:xfrm>
            <a:off x="-1311852" y="-7705785"/>
            <a:ext cx="7743610" cy="850480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2FE8699-B8A0-462A-8614-DED2E881109A}"/>
              </a:ext>
            </a:extLst>
          </p:cNvPr>
          <p:cNvSpPr txBox="1"/>
          <p:nvPr/>
        </p:nvSpPr>
        <p:spPr>
          <a:xfrm>
            <a:off x="4188135" y="6789974"/>
            <a:ext cx="3815729" cy="3970318"/>
          </a:xfrm>
          <a:prstGeom prst="rect">
            <a:avLst/>
          </a:prstGeom>
          <a:noFill/>
        </p:spPr>
        <p:txBody>
          <a:bodyPr wrap="square">
            <a:spAutoFit/>
          </a:bodyPr>
          <a:lstStyle/>
          <a:p>
            <a:pPr marL="0" indent="0">
              <a:buNone/>
            </a:pPr>
            <a:r>
              <a:rPr lang="en-US" sz="1800" dirty="0">
                <a:ea typeface="Adobe Fan Heiti Std B" panose="020B0700000000000000" pitchFamily="34" charset="-128"/>
              </a:rPr>
              <a:t>1. The code creates a secure camera application with password authentication.</a:t>
            </a:r>
          </a:p>
          <a:p>
            <a:pPr marL="0" indent="0">
              <a:buNone/>
            </a:pPr>
            <a:r>
              <a:rPr lang="en-US" sz="1800" dirty="0">
                <a:ea typeface="Adobe Fan Heiti Std B" panose="020B0700000000000000" pitchFamily="34" charset="-128"/>
              </a:rPr>
              <a:t>2. Users can enable or disable the camera security by entering the correct password.</a:t>
            </a:r>
          </a:p>
          <a:p>
            <a:pPr marL="0" indent="0">
              <a:buNone/>
            </a:pPr>
            <a:r>
              <a:rPr lang="en-US" sz="1800" dirty="0">
                <a:ea typeface="Adobe Fan Heiti Std B" panose="020B0700000000000000" pitchFamily="34" charset="-128"/>
              </a:rPr>
              <a:t>3. When security is enabled, the application captures camera frames and displays them in a </a:t>
            </a:r>
            <a:r>
              <a:rPr lang="en-US" sz="1800" dirty="0" err="1">
                <a:ea typeface="Adobe Fan Heiti Std B" panose="020B0700000000000000" pitchFamily="34" charset="-128"/>
              </a:rPr>
              <a:t>Tkinter</a:t>
            </a:r>
            <a:r>
              <a:rPr lang="en-US" sz="1800" dirty="0">
                <a:ea typeface="Adobe Fan Heiti Std B" panose="020B0700000000000000" pitchFamily="34" charset="-128"/>
              </a:rPr>
              <a:t> window.</a:t>
            </a:r>
          </a:p>
          <a:p>
            <a:pPr marL="0" indent="0">
              <a:buNone/>
            </a:pPr>
            <a:r>
              <a:rPr lang="en-US" sz="1800" dirty="0">
                <a:ea typeface="Adobe Fan Heiti Std B" panose="020B0700000000000000" pitchFamily="34" charset="-128"/>
              </a:rPr>
              <a:t>4. The captured frames are continuously updated in the window.</a:t>
            </a:r>
          </a:p>
          <a:p>
            <a:pPr marL="0" indent="0">
              <a:buNone/>
            </a:pPr>
            <a:r>
              <a:rPr lang="en-US" sz="1800" dirty="0">
                <a:ea typeface="Adobe Fan Heiti Std B" panose="020B0700000000000000" pitchFamily="34" charset="-128"/>
              </a:rPr>
              <a:t>5. The application ensures the camera security is active until disabled or the program is closed.</a:t>
            </a:r>
          </a:p>
        </p:txBody>
      </p:sp>
      <p:pic>
        <p:nvPicPr>
          <p:cNvPr id="27" name="Picture Placeholder 7" descr="group of people at a conference table">
            <a:extLst>
              <a:ext uri="{FF2B5EF4-FFF2-40B4-BE49-F238E27FC236}">
                <a16:creationId xmlns:a16="http://schemas.microsoft.com/office/drawing/2014/main" id="{2F103E89-4DCE-4E30-BD4A-991F8E92E229}"/>
              </a:ext>
            </a:extLst>
          </p:cNvPr>
          <p:cNvPicPr>
            <a:picLocks noGrp="1" noChangeAspect="1"/>
          </p:cNvPicPr>
          <p:nvPr>
            <p:ph type="pic" sz="quarter" idx="13"/>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0370" r="20370"/>
          <a:stretch/>
        </p:blipFill>
        <p:spPr>
          <a:xfrm>
            <a:off x="-5584055" y="-24572"/>
            <a:ext cx="5584054" cy="6858000"/>
          </a:xfrm>
        </p:spPr>
      </p:pic>
      <p:sp>
        <p:nvSpPr>
          <p:cNvPr id="29" name="Title 1">
            <a:extLst>
              <a:ext uri="{FF2B5EF4-FFF2-40B4-BE49-F238E27FC236}">
                <a16:creationId xmlns:a16="http://schemas.microsoft.com/office/drawing/2014/main" id="{E54C6C7A-4AE7-420C-AE12-BBB97D4F418F}"/>
              </a:ext>
            </a:extLst>
          </p:cNvPr>
          <p:cNvSpPr>
            <a:spLocks noGrp="1"/>
          </p:cNvSpPr>
          <p:nvPr>
            <p:ph type="title"/>
          </p:nvPr>
        </p:nvSpPr>
        <p:spPr>
          <a:xfrm>
            <a:off x="4563363" y="-1240428"/>
            <a:ext cx="4846320" cy="1435947"/>
          </a:xfrm>
        </p:spPr>
        <p:txBody>
          <a:bodyPr/>
          <a:lstStyle/>
          <a:p>
            <a:r>
              <a:rPr lang="en-US" dirty="0"/>
              <a:t>INDEX</a:t>
            </a:r>
          </a:p>
        </p:txBody>
      </p:sp>
      <p:sp>
        <p:nvSpPr>
          <p:cNvPr id="30" name="Text Placeholder 5">
            <a:extLst>
              <a:ext uri="{FF2B5EF4-FFF2-40B4-BE49-F238E27FC236}">
                <a16:creationId xmlns:a16="http://schemas.microsoft.com/office/drawing/2014/main" id="{F31A57E8-D857-4295-8A35-D72EEF4CE67D}"/>
              </a:ext>
            </a:extLst>
          </p:cNvPr>
          <p:cNvSpPr txBox="1">
            <a:spLocks/>
          </p:cNvSpPr>
          <p:nvPr/>
        </p:nvSpPr>
        <p:spPr>
          <a:xfrm>
            <a:off x="12116308" y="2051443"/>
            <a:ext cx="4114800" cy="379888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AGENDA</a:t>
            </a:r>
          </a:p>
          <a:p>
            <a:r>
              <a:rPr lang="en-US"/>
              <a:t>GRAPHICAL USER INTERFACE</a:t>
            </a:r>
          </a:p>
          <a:p>
            <a:r>
              <a:rPr lang="en-US"/>
              <a:t>SECURITY ISSUES IN WEBCAM</a:t>
            </a:r>
          </a:p>
          <a:p>
            <a:r>
              <a:rPr lang="en-US"/>
              <a:t>PROJECT OVERVIEW</a:t>
            </a:r>
          </a:p>
          <a:p>
            <a:r>
              <a:rPr lang="en-US"/>
              <a:t>END USERS</a:t>
            </a:r>
          </a:p>
          <a:p>
            <a:r>
              <a:rPr lang="en-US"/>
              <a:t>FUTURE ENHANCEMENTS</a:t>
            </a:r>
          </a:p>
          <a:p>
            <a:r>
              <a:rPr lang="en-US"/>
              <a:t>CONCLUSION</a:t>
            </a:r>
            <a:endParaRPr lang="en-US" dirty="0"/>
          </a:p>
        </p:txBody>
      </p:sp>
    </p:spTree>
    <p:extLst>
      <p:ext uri="{BB962C8B-B14F-4D97-AF65-F5344CB8AC3E}">
        <p14:creationId xmlns:p14="http://schemas.microsoft.com/office/powerpoint/2010/main" val="420138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70A39A-6FF6-4536-B85F-136CD2C4DEAC}"/>
              </a:ext>
            </a:extLst>
          </p:cNvPr>
          <p:cNvSpPr>
            <a:spLocks noGrp="1"/>
          </p:cNvSpPr>
          <p:nvPr>
            <p:ph type="sldNum" sz="quarter" idx="12"/>
          </p:nvPr>
        </p:nvSpPr>
        <p:spPr/>
        <p:txBody>
          <a:bodyPr/>
          <a:lstStyle/>
          <a:p>
            <a:fld id="{8C2E478F-E849-4A8C-AF1F-CBCC78A7CBFA}" type="slidenum">
              <a:rPr lang="en-US" smtClean="0"/>
              <a:t>4</a:t>
            </a:fld>
            <a:endParaRPr lang="en-US" dirty="0"/>
          </a:p>
        </p:txBody>
      </p:sp>
      <p:pic>
        <p:nvPicPr>
          <p:cNvPr id="9" name="Picture 8">
            <a:extLst>
              <a:ext uri="{FF2B5EF4-FFF2-40B4-BE49-F238E27FC236}">
                <a16:creationId xmlns:a16="http://schemas.microsoft.com/office/drawing/2014/main" id="{7D4E8762-E716-4683-ACA8-FCC0FB73779E}"/>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10490EEE-78AE-4971-83E0-3B1B41044EAA}"/>
              </a:ext>
            </a:extLst>
          </p:cNvPr>
          <p:cNvSpPr txBox="1"/>
          <p:nvPr/>
        </p:nvSpPr>
        <p:spPr>
          <a:xfrm>
            <a:off x="4021585" y="1871332"/>
            <a:ext cx="3844032" cy="3970318"/>
          </a:xfrm>
          <a:prstGeom prst="rect">
            <a:avLst/>
          </a:prstGeom>
          <a:noFill/>
        </p:spPr>
        <p:txBody>
          <a:bodyPr wrap="square">
            <a:spAutoFit/>
          </a:bodyPr>
          <a:lstStyle/>
          <a:p>
            <a:pPr marL="0" indent="0">
              <a:buNone/>
            </a:pPr>
            <a:r>
              <a:rPr lang="en-US" sz="1800" dirty="0">
                <a:ea typeface="Adobe Fan Heiti Std B" panose="020B0700000000000000" pitchFamily="34" charset="-128"/>
              </a:rPr>
              <a:t>1. The code creates a secure camera application with password authentication.</a:t>
            </a:r>
          </a:p>
          <a:p>
            <a:pPr marL="0" indent="0">
              <a:buNone/>
            </a:pPr>
            <a:r>
              <a:rPr lang="en-US" sz="1800" dirty="0">
                <a:ea typeface="Adobe Fan Heiti Std B" panose="020B0700000000000000" pitchFamily="34" charset="-128"/>
              </a:rPr>
              <a:t>2. Users can enable or disable the camera security by entering the correct password.</a:t>
            </a:r>
          </a:p>
          <a:p>
            <a:pPr marL="0" indent="0">
              <a:buNone/>
            </a:pPr>
            <a:r>
              <a:rPr lang="en-US" sz="1800" dirty="0">
                <a:ea typeface="Adobe Fan Heiti Std B" panose="020B0700000000000000" pitchFamily="34" charset="-128"/>
              </a:rPr>
              <a:t>3. When security is enabled, the application captures camera frames and displays them in a </a:t>
            </a:r>
            <a:r>
              <a:rPr lang="en-US" sz="1800" dirty="0" err="1">
                <a:ea typeface="Adobe Fan Heiti Std B" panose="020B0700000000000000" pitchFamily="34" charset="-128"/>
              </a:rPr>
              <a:t>Tkinter</a:t>
            </a:r>
            <a:r>
              <a:rPr lang="en-US" sz="1800" dirty="0">
                <a:ea typeface="Adobe Fan Heiti Std B" panose="020B0700000000000000" pitchFamily="34" charset="-128"/>
              </a:rPr>
              <a:t> window.</a:t>
            </a:r>
          </a:p>
          <a:p>
            <a:pPr marL="0" indent="0">
              <a:buNone/>
            </a:pPr>
            <a:r>
              <a:rPr lang="en-US" sz="1800" dirty="0">
                <a:ea typeface="Adobe Fan Heiti Std B" panose="020B0700000000000000" pitchFamily="34" charset="-128"/>
              </a:rPr>
              <a:t>4. The captured frames are continuously updated in the window.</a:t>
            </a:r>
          </a:p>
          <a:p>
            <a:pPr marL="0" indent="0">
              <a:buNone/>
            </a:pPr>
            <a:r>
              <a:rPr lang="en-US" sz="1800" dirty="0">
                <a:ea typeface="Adobe Fan Heiti Std B" panose="020B0700000000000000" pitchFamily="34" charset="-128"/>
              </a:rPr>
              <a:t>5. The application ensures the camera security is active until disabled or the program is closed.</a:t>
            </a:r>
          </a:p>
        </p:txBody>
      </p:sp>
      <p:pic>
        <p:nvPicPr>
          <p:cNvPr id="12" name="Picture Placeholder 10">
            <a:extLst>
              <a:ext uri="{FF2B5EF4-FFF2-40B4-BE49-F238E27FC236}">
                <a16:creationId xmlns:a16="http://schemas.microsoft.com/office/drawing/2014/main" id="{CE50E069-7CD5-44B5-98F8-884B0CB96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356" r="81644"/>
                    </a14:imgEffect>
                  </a14:imgLayer>
                </a14:imgProps>
              </a:ext>
            </a:extLst>
          </a:blip>
          <a:srcRect l="10445" r="10445"/>
          <a:stretch>
            <a:fillRect/>
          </a:stretch>
        </p:blipFill>
        <p:spPr bwMode="auto">
          <a:xfrm>
            <a:off x="-2103120" y="-2595798"/>
            <a:ext cx="7680580" cy="850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8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262871"/>
            <a:ext cx="5613647" cy="1661297"/>
          </a:xfrm>
        </p:spPr>
        <p:txBody>
          <a:bodyPr>
            <a:normAutofit fontScale="90000"/>
          </a:bodyPr>
          <a:lstStyle/>
          <a:p>
            <a:r>
              <a:rPr lang="en-US" dirty="0"/>
              <a:t>GRAPHICAL USER INTERFACE</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pic>
        <p:nvPicPr>
          <p:cNvPr id="10" name="Picture Placeholder 9">
            <a:extLst>
              <a:ext uri="{FF2B5EF4-FFF2-40B4-BE49-F238E27FC236}">
                <a16:creationId xmlns:a16="http://schemas.microsoft.com/office/drawing/2014/main" id="{F4D3DF62-00BC-43C0-93E2-D6D83FA8D53A}"/>
              </a:ext>
            </a:extLst>
          </p:cNvPr>
          <p:cNvPicPr>
            <a:picLocks noGrp="1" noChangeAspect="1"/>
          </p:cNvPicPr>
          <p:nvPr>
            <p:ph type="pic" sz="quarter" idx="13"/>
          </p:nvPr>
        </p:nvPicPr>
        <p:blipFill>
          <a:blip r:embed="rId2"/>
          <a:srcRect l="21049" r="21049"/>
          <a:stretch>
            <a:fillRect/>
          </a:stretch>
        </p:blipFill>
        <p:spPr>
          <a:xfrm>
            <a:off x="0" y="-34494"/>
            <a:ext cx="6096000" cy="6867922"/>
          </a:xfrm>
        </p:spPr>
      </p:pic>
      <p:sp>
        <p:nvSpPr>
          <p:cNvPr id="11" name="TextBox 10">
            <a:extLst>
              <a:ext uri="{FF2B5EF4-FFF2-40B4-BE49-F238E27FC236}">
                <a16:creationId xmlns:a16="http://schemas.microsoft.com/office/drawing/2014/main" id="{C5CB54B8-7CAC-4C9B-B25F-D7A0D2967F77}"/>
              </a:ext>
            </a:extLst>
          </p:cNvPr>
          <p:cNvSpPr txBox="1"/>
          <p:nvPr/>
        </p:nvSpPr>
        <p:spPr>
          <a:xfrm>
            <a:off x="-122550" y="6764784"/>
            <a:ext cx="11993217" cy="5016758"/>
          </a:xfrm>
          <a:prstGeom prst="rect">
            <a:avLst/>
          </a:prstGeom>
          <a:noFill/>
        </p:spPr>
        <p:txBody>
          <a:bodyPr wrap="square">
            <a:spAutoFit/>
          </a:bodyPr>
          <a:lstStyle/>
          <a:p>
            <a:r>
              <a:rPr lang="en-IN" sz="1600" dirty="0"/>
              <a:t>The graphical user interface (GUI) of the above application is designed to provide a user-friendly experience for camera security. It consists of the following components:</a:t>
            </a:r>
          </a:p>
          <a:p>
            <a:endParaRPr lang="en-IN" sz="1600" dirty="0"/>
          </a:p>
          <a:p>
            <a:r>
              <a:rPr lang="en-IN" sz="1600" dirty="0"/>
              <a:t>1. </a:t>
            </a:r>
            <a:r>
              <a:rPr lang="en-IN" sz="1600" u="sng" dirty="0"/>
              <a:t>Background Image</a:t>
            </a:r>
            <a:r>
              <a:rPr lang="en-IN" sz="1600" dirty="0"/>
              <a:t>: An image is displayed as the background of the application window, creating an aesthetically pleasing visual backdrop.</a:t>
            </a:r>
          </a:p>
          <a:p>
            <a:endParaRPr lang="en-IN" sz="1600" dirty="0"/>
          </a:p>
          <a:p>
            <a:r>
              <a:rPr lang="en-IN" sz="1600" dirty="0"/>
              <a:t>2. </a:t>
            </a:r>
            <a:r>
              <a:rPr lang="en-IN" sz="1600" u="sng" dirty="0"/>
              <a:t>Video Display Frame</a:t>
            </a:r>
            <a:r>
              <a:rPr lang="en-IN" sz="1600" dirty="0"/>
              <a:t>: A frame is created within the window to display the live video feed from the camera. The captured frames are shown in a label within this frame.</a:t>
            </a:r>
          </a:p>
          <a:p>
            <a:endParaRPr lang="en-IN" sz="1600" dirty="0"/>
          </a:p>
          <a:p>
            <a:r>
              <a:rPr lang="en-IN" sz="1600" dirty="0"/>
              <a:t>3. </a:t>
            </a:r>
            <a:r>
              <a:rPr lang="en-IN" sz="1600" u="sng" dirty="0"/>
              <a:t>Password Entry</a:t>
            </a:r>
            <a:r>
              <a:rPr lang="en-IN" sz="1600" dirty="0"/>
              <a:t>: A section is dedicated to password entry. It includes a label indicating "Password:" and an entry field where the user can input the password for enabling or disabling camera security. The entered password is hidden for security purposes.</a:t>
            </a:r>
          </a:p>
          <a:p>
            <a:endParaRPr lang="en-IN" sz="1600" dirty="0"/>
          </a:p>
          <a:p>
            <a:r>
              <a:rPr lang="en-IN" sz="1600" dirty="0"/>
              <a:t>4. </a:t>
            </a:r>
            <a:r>
              <a:rPr lang="en-IN" sz="1600" u="sng" dirty="0"/>
              <a:t>Enable and Disable Buttons</a:t>
            </a:r>
            <a:r>
              <a:rPr lang="en-IN" sz="1600" dirty="0"/>
              <a:t>: The application provides two buttons. The "Enable" button allows the user to activate camera security after entering the correct password. The "Disable" button, initially disabled, allows the user to deactivate camera security. The buttons provide an intuitive way to control the security state.</a:t>
            </a:r>
          </a:p>
          <a:p>
            <a:endParaRPr lang="en-IN" sz="1600" dirty="0"/>
          </a:p>
          <a:p>
            <a:r>
              <a:rPr lang="en-IN" sz="1600" dirty="0"/>
              <a:t>5. </a:t>
            </a:r>
            <a:r>
              <a:rPr lang="en-IN" sz="1600" u="sng" dirty="0"/>
              <a:t>Error and Status Labels</a:t>
            </a:r>
            <a:r>
              <a:rPr lang="en-IN" sz="1600" dirty="0"/>
              <a:t>: The GUI includes two labels for displaying messages. The error label is used to show any error message, such as an incorrect password entry. The status label indicates the current status of camera security, whether it is enabled or disabled.</a:t>
            </a:r>
          </a:p>
          <a:p>
            <a:endParaRPr lang="en-IN" sz="1600" dirty="0"/>
          </a:p>
          <a:p>
            <a:r>
              <a:rPr lang="en-IN" sz="1600" dirty="0"/>
              <a:t>The overall GUI design aims to create a visually appealing and user-friendly interface, empowering the user to control camera security with ease and providing feedback through error messages and status updates.</a:t>
            </a:r>
          </a:p>
        </p:txBody>
      </p:sp>
    </p:spTree>
    <p:extLst>
      <p:ext uri="{BB962C8B-B14F-4D97-AF65-F5344CB8AC3E}">
        <p14:creationId xmlns:p14="http://schemas.microsoft.com/office/powerpoint/2010/main" val="2944765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289176" y="0"/>
            <a:ext cx="5613647" cy="1661297"/>
          </a:xfrm>
        </p:spPr>
        <p:txBody>
          <a:bodyPr>
            <a:normAutofit fontScale="90000"/>
          </a:bodyPr>
          <a:lstStyle/>
          <a:p>
            <a:pPr algn="ctr"/>
            <a:r>
              <a:rPr lang="en-US" u="sng" dirty="0"/>
              <a:t>GRAPHICAL USER INTERFACE</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45096" y="6867922"/>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10" name="Picture Placeholder 9">
            <a:extLst>
              <a:ext uri="{FF2B5EF4-FFF2-40B4-BE49-F238E27FC236}">
                <a16:creationId xmlns:a16="http://schemas.microsoft.com/office/drawing/2014/main" id="{F4D3DF62-00BC-43C0-93E2-D6D83FA8D53A}"/>
              </a:ext>
            </a:extLst>
          </p:cNvPr>
          <p:cNvPicPr>
            <a:picLocks noGrp="1" noChangeAspect="1"/>
          </p:cNvPicPr>
          <p:nvPr>
            <p:ph type="pic" sz="quarter" idx="13"/>
          </p:nvPr>
        </p:nvPicPr>
        <p:blipFill>
          <a:blip r:embed="rId2"/>
          <a:srcRect l="21049" r="21049"/>
          <a:stretch>
            <a:fillRect/>
          </a:stretch>
        </p:blipFill>
        <p:spPr>
          <a:xfrm>
            <a:off x="-6108192" y="0"/>
            <a:ext cx="6096000" cy="6867922"/>
          </a:xfrm>
        </p:spPr>
      </p:pic>
      <p:sp>
        <p:nvSpPr>
          <p:cNvPr id="7" name="TextBox 6">
            <a:extLst>
              <a:ext uri="{FF2B5EF4-FFF2-40B4-BE49-F238E27FC236}">
                <a16:creationId xmlns:a16="http://schemas.microsoft.com/office/drawing/2014/main" id="{3413F200-E6AE-48B4-8D6E-D7991F614001}"/>
              </a:ext>
            </a:extLst>
          </p:cNvPr>
          <p:cNvSpPr txBox="1"/>
          <p:nvPr/>
        </p:nvSpPr>
        <p:spPr>
          <a:xfrm>
            <a:off x="99391" y="1731146"/>
            <a:ext cx="11993217" cy="5016758"/>
          </a:xfrm>
          <a:prstGeom prst="rect">
            <a:avLst/>
          </a:prstGeom>
          <a:noFill/>
        </p:spPr>
        <p:txBody>
          <a:bodyPr wrap="square">
            <a:spAutoFit/>
          </a:bodyPr>
          <a:lstStyle/>
          <a:p>
            <a:r>
              <a:rPr lang="en-IN" sz="1600" dirty="0"/>
              <a:t>The graphical user interface (GUI) of the above application is designed to provide a user-friendly experience for camera security. It consists of the following components:</a:t>
            </a:r>
          </a:p>
          <a:p>
            <a:endParaRPr lang="en-IN" sz="1600" dirty="0"/>
          </a:p>
          <a:p>
            <a:r>
              <a:rPr lang="en-IN" sz="1600" dirty="0"/>
              <a:t>1. </a:t>
            </a:r>
            <a:r>
              <a:rPr lang="en-IN" sz="1600" u="sng" dirty="0"/>
              <a:t>Background Image</a:t>
            </a:r>
            <a:r>
              <a:rPr lang="en-IN" sz="1600" dirty="0"/>
              <a:t>: An image is displayed as the background of the application window, creating an aesthetically pleasing visual backdrop.</a:t>
            </a:r>
          </a:p>
          <a:p>
            <a:endParaRPr lang="en-IN" sz="1600" dirty="0"/>
          </a:p>
          <a:p>
            <a:r>
              <a:rPr lang="en-IN" sz="1600" dirty="0"/>
              <a:t>2. </a:t>
            </a:r>
            <a:r>
              <a:rPr lang="en-IN" sz="1600" u="sng" dirty="0"/>
              <a:t>Video Display Frame</a:t>
            </a:r>
            <a:r>
              <a:rPr lang="en-IN" sz="1600" dirty="0"/>
              <a:t>: A frame is created within the window to display the live video feed from the camera. The captured frames are shown in a label within this frame.</a:t>
            </a:r>
          </a:p>
          <a:p>
            <a:endParaRPr lang="en-IN" sz="1600" dirty="0"/>
          </a:p>
          <a:p>
            <a:r>
              <a:rPr lang="en-IN" sz="1600" dirty="0"/>
              <a:t>3. </a:t>
            </a:r>
            <a:r>
              <a:rPr lang="en-IN" sz="1600" u="sng" dirty="0"/>
              <a:t>Password Entry</a:t>
            </a:r>
            <a:r>
              <a:rPr lang="en-IN" sz="1600" dirty="0"/>
              <a:t>: A section is dedicated to password entry. It includes a label indicating "Password:" and an entry field where the user can input the password for enabling or disabling camera security. The entered password is hidden for security purposes.</a:t>
            </a:r>
          </a:p>
          <a:p>
            <a:endParaRPr lang="en-IN" sz="1600" dirty="0"/>
          </a:p>
          <a:p>
            <a:r>
              <a:rPr lang="en-IN" sz="1600" dirty="0"/>
              <a:t>4. </a:t>
            </a:r>
            <a:r>
              <a:rPr lang="en-IN" sz="1600" u="sng" dirty="0"/>
              <a:t>Enable and Disable Buttons</a:t>
            </a:r>
            <a:r>
              <a:rPr lang="en-IN" sz="1600" dirty="0"/>
              <a:t>: The application provides two buttons. The "Enable" button allows the user to activate camera security after entering the correct password. The "Disable" button, initially disabled, allows the user to deactivate camera security. The buttons provide an intuitive way to control the security state.</a:t>
            </a:r>
          </a:p>
          <a:p>
            <a:endParaRPr lang="en-IN" sz="1600" dirty="0"/>
          </a:p>
          <a:p>
            <a:r>
              <a:rPr lang="en-IN" sz="1600" dirty="0"/>
              <a:t>5. </a:t>
            </a:r>
            <a:r>
              <a:rPr lang="en-IN" sz="1600" u="sng" dirty="0"/>
              <a:t>Error and Status Labels</a:t>
            </a:r>
            <a:r>
              <a:rPr lang="en-IN" sz="1600" dirty="0"/>
              <a:t>: The GUI includes two labels for displaying messages. The error label is used to show any error message, such as an incorrect password entry. The status label indicates the current status of camera security, whether it is enabled or disabled.</a:t>
            </a:r>
          </a:p>
          <a:p>
            <a:endParaRPr lang="en-IN" sz="1600" dirty="0"/>
          </a:p>
          <a:p>
            <a:r>
              <a:rPr lang="en-IN" sz="1600" dirty="0"/>
              <a:t>The overall GUI design aims to create a visually appealing and user-friendly interface, empowering the user to control camera security with ease and providing feedback through error messages and status updates.</a:t>
            </a:r>
          </a:p>
        </p:txBody>
      </p:sp>
    </p:spTree>
    <p:extLst>
      <p:ext uri="{BB962C8B-B14F-4D97-AF65-F5344CB8AC3E}">
        <p14:creationId xmlns:p14="http://schemas.microsoft.com/office/powerpoint/2010/main" val="1219788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02EDE4C-06F6-4384-A655-B23D2905B7CF}"/>
              </a:ext>
            </a:extLst>
          </p:cNvPr>
          <p:cNvPicPr>
            <a:picLocks noChangeAspect="1"/>
          </p:cNvPicPr>
          <p:nvPr/>
        </p:nvPicPr>
        <p:blipFill>
          <a:blip r:embed="rId2"/>
          <a:stretch>
            <a:fillRect/>
          </a:stretch>
        </p:blipFill>
        <p:spPr>
          <a:xfrm>
            <a:off x="-1" y="0"/>
            <a:ext cx="12192000"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3289175" y="937055"/>
            <a:ext cx="5613647" cy="1661297"/>
          </a:xfrm>
        </p:spPr>
        <p:txBody>
          <a:bodyPr>
            <a:normAutofit fontScale="90000"/>
          </a:bodyPr>
          <a:lstStyle/>
          <a:p>
            <a:pPr algn="ctr"/>
            <a:r>
              <a:rPr lang="en-US" b="1" dirty="0">
                <a:solidFill>
                  <a:schemeClr val="bg1">
                    <a:lumMod val="95000"/>
                  </a:schemeClr>
                </a:solidFill>
                <a:latin typeface="Adobe Gothic Std B" panose="020B0800000000000000" pitchFamily="34" charset="-128"/>
                <a:ea typeface="Adobe Gothic Std B" panose="020B0800000000000000" pitchFamily="34" charset="-128"/>
              </a:rPr>
              <a:t>SECURITY ISSUES IN WEBCAM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17" name="TextBox 16">
            <a:extLst>
              <a:ext uri="{FF2B5EF4-FFF2-40B4-BE49-F238E27FC236}">
                <a16:creationId xmlns:a16="http://schemas.microsoft.com/office/drawing/2014/main" id="{BD516766-545F-4302-8F24-ADF1EE89A5B0}"/>
              </a:ext>
            </a:extLst>
          </p:cNvPr>
          <p:cNvSpPr txBox="1"/>
          <p:nvPr/>
        </p:nvSpPr>
        <p:spPr>
          <a:xfrm>
            <a:off x="5790460" y="6858000"/>
            <a:ext cx="6094520" cy="5355312"/>
          </a:xfrm>
          <a:prstGeom prst="rect">
            <a:avLst/>
          </a:prstGeom>
          <a:noFill/>
        </p:spPr>
        <p:txBody>
          <a:bodyPr wrap="square">
            <a:spAutoFit/>
          </a:bodyPr>
          <a:lstStyle/>
          <a:p>
            <a:pPr algn="l"/>
            <a:r>
              <a:rPr lang="en-US" sz="1800" b="0" i="0" dirty="0">
                <a:effectLst/>
              </a:rPr>
              <a:t>Webcam security poses various concerns and potential vulnerabilities that should be addressed to protect user privacy. Here are some common security issues associated with webcams:</a:t>
            </a:r>
          </a:p>
          <a:p>
            <a:pPr algn="l"/>
            <a:endParaRPr lang="en-US" sz="1800" b="0" i="0" dirty="0">
              <a:effectLst/>
            </a:endParaRPr>
          </a:p>
          <a:p>
            <a:r>
              <a:rPr lang="en-US" sz="1800" b="0" i="0" dirty="0">
                <a:effectLst/>
              </a:rPr>
              <a:t>1. Unauthorized Access: Webcams can be targets for unauthorized access, allowing attackers to remotely control and activate them without the user's consent or knowledge.</a:t>
            </a:r>
          </a:p>
          <a:p>
            <a:pPr algn="l"/>
            <a:r>
              <a:rPr lang="en-US" sz="1800" b="0" i="0" dirty="0">
                <a:effectLst/>
              </a:rPr>
              <a:t>2.Webcam Hijacking: Malicious actors may exploit vulnerabilities in webcam software or devices to gain unauthorized control over the camera, potentially leading to privacy breaches and capturing sensitive information.</a:t>
            </a:r>
          </a:p>
          <a:p>
            <a:pPr algn="l"/>
            <a:r>
              <a:rPr lang="en-US" sz="1800" b="0" i="0" dirty="0">
                <a:effectLst/>
              </a:rPr>
              <a:t>3.Webcam Spyware: Cybercriminals may deploy spyware or malware on a user's computer to gain access to their webcam, secretly capturing video or audio without the user's consent.</a:t>
            </a:r>
          </a:p>
          <a:p>
            <a:pPr algn="l"/>
            <a:r>
              <a:rPr lang="en-US" sz="1800" b="0" i="0" dirty="0">
                <a:effectLst/>
              </a:rPr>
              <a:t>4.Lack of Encryption: Insufficient encryption during the transmission of webcam data can expose video streams to interception or unauthorized access, compromising user privacy.</a:t>
            </a:r>
            <a:r>
              <a:rPr lang="en-US" sz="1800" b="0" i="0" dirty="0">
                <a:solidFill>
                  <a:srgbClr val="D1D5DB"/>
                </a:solidFill>
                <a:effectLst/>
                <a:latin typeface="Söhne"/>
              </a:rPr>
              <a:t> </a:t>
            </a:r>
            <a:endParaRPr lang="en-US" sz="1800" b="0" i="0" dirty="0">
              <a:effectLst/>
            </a:endParaRPr>
          </a:p>
        </p:txBody>
      </p:sp>
    </p:spTree>
    <p:extLst>
      <p:ext uri="{BB962C8B-B14F-4D97-AF65-F5344CB8AC3E}">
        <p14:creationId xmlns:p14="http://schemas.microsoft.com/office/powerpoint/2010/main" val="2346536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30496" y="0"/>
            <a:ext cx="5613647" cy="1661297"/>
          </a:xfrm>
        </p:spPr>
        <p:txBody>
          <a:bodyPr>
            <a:normAutofit fontScale="90000"/>
          </a:bodyPr>
          <a:lstStyle/>
          <a:p>
            <a:r>
              <a:rPr lang="en-US" u="sng" dirty="0"/>
              <a:t>SECURITY ISSUES IN WEBCAM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8" name="Picture Placeholder 7">
            <a:extLst>
              <a:ext uri="{FF2B5EF4-FFF2-40B4-BE49-F238E27FC236}">
                <a16:creationId xmlns:a16="http://schemas.microsoft.com/office/drawing/2014/main" id="{09276D5A-8567-453C-8176-FB045E25B2C2}"/>
              </a:ext>
            </a:extLst>
          </p:cNvPr>
          <p:cNvPicPr>
            <a:picLocks noGrp="1" noChangeAspect="1"/>
          </p:cNvPicPr>
          <p:nvPr>
            <p:ph type="pic" sz="quarter" idx="13"/>
          </p:nvPr>
        </p:nvPicPr>
        <p:blipFill>
          <a:blip r:embed="rId2"/>
          <a:srcRect l="20411" r="20411"/>
          <a:stretch>
            <a:fillRect/>
          </a:stretch>
        </p:blipFill>
        <p:spPr>
          <a:xfrm>
            <a:off x="0" y="-34494"/>
            <a:ext cx="6096000" cy="6867922"/>
          </a:xfrm>
        </p:spPr>
      </p:pic>
      <p:sp>
        <p:nvSpPr>
          <p:cNvPr id="9" name="TextBox 8">
            <a:extLst>
              <a:ext uri="{FF2B5EF4-FFF2-40B4-BE49-F238E27FC236}">
                <a16:creationId xmlns:a16="http://schemas.microsoft.com/office/drawing/2014/main" id="{380B99D8-4AFE-430C-ADFF-12D514DF90A4}"/>
              </a:ext>
            </a:extLst>
          </p:cNvPr>
          <p:cNvSpPr txBox="1"/>
          <p:nvPr/>
        </p:nvSpPr>
        <p:spPr>
          <a:xfrm>
            <a:off x="5749623" y="1512610"/>
            <a:ext cx="6094520" cy="5355312"/>
          </a:xfrm>
          <a:prstGeom prst="rect">
            <a:avLst/>
          </a:prstGeom>
          <a:noFill/>
        </p:spPr>
        <p:txBody>
          <a:bodyPr wrap="square">
            <a:spAutoFit/>
          </a:bodyPr>
          <a:lstStyle/>
          <a:p>
            <a:pPr algn="l"/>
            <a:r>
              <a:rPr lang="en-US" sz="1800" b="0" i="0" dirty="0">
                <a:effectLst/>
              </a:rPr>
              <a:t>Webcam security poses various concerns and potential vulnerabilities that should be addressed to protect user privacy. Here are some common security issues associated with webcams:</a:t>
            </a:r>
          </a:p>
          <a:p>
            <a:pPr algn="l"/>
            <a:endParaRPr lang="en-US" sz="1800" b="0" i="0" dirty="0">
              <a:effectLst/>
            </a:endParaRPr>
          </a:p>
          <a:p>
            <a:r>
              <a:rPr lang="en-US" sz="1800" b="0" i="0" dirty="0">
                <a:effectLst/>
              </a:rPr>
              <a:t>1. Unauthorized Access: Webcams can be targets for unauthorized access, allowing attackers to remotely control and activate them without the user's consent or knowledge.</a:t>
            </a:r>
          </a:p>
          <a:p>
            <a:pPr algn="l"/>
            <a:r>
              <a:rPr lang="en-US" sz="1800" b="0" i="0" dirty="0">
                <a:effectLst/>
              </a:rPr>
              <a:t>2.Webcam Hijacking: Malicious actors may exploit vulnerabilities in webcam software or devices to gain unauthorized control over the camera, potentially leading to privacy breaches and capturing sensitive information.</a:t>
            </a:r>
          </a:p>
          <a:p>
            <a:pPr algn="l"/>
            <a:r>
              <a:rPr lang="en-US" sz="1800" b="0" i="0" dirty="0">
                <a:effectLst/>
              </a:rPr>
              <a:t>3.Webcam Spyware: Cybercriminals may deploy spyware or malware on a user's computer to gain access to their webcam, secretly capturing video or audio without the user's consent.</a:t>
            </a:r>
          </a:p>
          <a:p>
            <a:pPr algn="l"/>
            <a:r>
              <a:rPr lang="en-US" sz="1800" b="0" i="0" dirty="0">
                <a:effectLst/>
              </a:rPr>
              <a:t>4.Lack of Encryption: Insufficient encryption during the transmission of webcam data can expose video streams to interception or unauthorized access, compromising user privacy.</a:t>
            </a:r>
            <a:r>
              <a:rPr lang="en-US" sz="1800" b="0" i="0" dirty="0">
                <a:solidFill>
                  <a:srgbClr val="D1D5DB"/>
                </a:solidFill>
                <a:effectLst/>
                <a:latin typeface="Söhne"/>
              </a:rPr>
              <a:t> </a:t>
            </a:r>
            <a:endParaRPr lang="en-US" sz="1800" b="0" i="0" dirty="0">
              <a:effectLst/>
            </a:endParaRPr>
          </a:p>
        </p:txBody>
      </p:sp>
      <p:pic>
        <p:nvPicPr>
          <p:cNvPr id="4" name="Picture 3">
            <a:extLst>
              <a:ext uri="{FF2B5EF4-FFF2-40B4-BE49-F238E27FC236}">
                <a16:creationId xmlns:a16="http://schemas.microsoft.com/office/drawing/2014/main" id="{A797FBEF-F5E6-4712-A45C-9E921F9A3E80}"/>
              </a:ext>
            </a:extLst>
          </p:cNvPr>
          <p:cNvPicPr>
            <a:picLocks noChangeAspect="1"/>
          </p:cNvPicPr>
          <p:nvPr/>
        </p:nvPicPr>
        <p:blipFill>
          <a:blip r:embed="rId3"/>
          <a:stretch>
            <a:fillRect/>
          </a:stretch>
        </p:blipFill>
        <p:spPr>
          <a:xfrm>
            <a:off x="134496" y="6867922"/>
            <a:ext cx="12192000" cy="6858000"/>
          </a:xfrm>
          <a:prstGeom prst="rect">
            <a:avLst/>
          </a:prstGeom>
        </p:spPr>
      </p:pic>
    </p:spTree>
    <p:extLst>
      <p:ext uri="{BB962C8B-B14F-4D97-AF65-F5344CB8AC3E}">
        <p14:creationId xmlns:p14="http://schemas.microsoft.com/office/powerpoint/2010/main" val="125784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77EB7C-947E-4567-9F90-C2306C29D060}"/>
              </a:ext>
            </a:extLst>
          </p:cNvPr>
          <p:cNvPicPr>
            <a:picLocks noChangeAspect="1"/>
          </p:cNvPicPr>
          <p:nvPr/>
        </p:nvPicPr>
        <p:blipFill>
          <a:blip r:embed="rId2"/>
          <a:stretch>
            <a:fillRect/>
          </a:stretch>
        </p:blipFill>
        <p:spPr>
          <a:xfrm>
            <a:off x="0" y="9144"/>
            <a:ext cx="12192000" cy="6815140"/>
          </a:xfrm>
          <a:prstGeom prst="rect">
            <a:avLst/>
          </a:prstGeom>
        </p:spPr>
      </p:pic>
      <p:sp>
        <p:nvSpPr>
          <p:cNvPr id="3" name="Slide Number Placeholder 2">
            <a:extLst>
              <a:ext uri="{FF2B5EF4-FFF2-40B4-BE49-F238E27FC236}">
                <a16:creationId xmlns:a16="http://schemas.microsoft.com/office/drawing/2014/main" id="{ABFAE137-C476-4B62-94D8-0A90E1DD6D28}"/>
              </a:ext>
            </a:extLst>
          </p:cNvPr>
          <p:cNvSpPr>
            <a:spLocks noGrp="1"/>
          </p:cNvSpPr>
          <p:nvPr>
            <p:ph type="sldNum" sz="quarter" idx="11"/>
          </p:nvPr>
        </p:nvSpPr>
        <p:spPr/>
        <p:txBody>
          <a:bodyPr/>
          <a:lstStyle/>
          <a:p>
            <a:fld id="{8C2E478F-E849-4A8C-AF1F-CBCC78A7CBFA}" type="slidenum">
              <a:rPr lang="en-US" smtClean="0"/>
              <a:t>9</a:t>
            </a:fld>
            <a:endParaRPr lang="en-US" dirty="0"/>
          </a:p>
        </p:txBody>
      </p:sp>
      <p:sp>
        <p:nvSpPr>
          <p:cNvPr id="6" name="TextBox 5">
            <a:extLst>
              <a:ext uri="{FF2B5EF4-FFF2-40B4-BE49-F238E27FC236}">
                <a16:creationId xmlns:a16="http://schemas.microsoft.com/office/drawing/2014/main" id="{BDB46BEC-9516-4008-9FF8-2C53D7AA58D1}"/>
              </a:ext>
            </a:extLst>
          </p:cNvPr>
          <p:cNvSpPr txBox="1"/>
          <p:nvPr/>
        </p:nvSpPr>
        <p:spPr>
          <a:xfrm>
            <a:off x="-6094520" y="1679133"/>
            <a:ext cx="6094520" cy="5355312"/>
          </a:xfrm>
          <a:prstGeom prst="rect">
            <a:avLst/>
          </a:prstGeom>
          <a:noFill/>
        </p:spPr>
        <p:txBody>
          <a:bodyPr wrap="square">
            <a:spAutoFit/>
          </a:bodyPr>
          <a:lstStyle/>
          <a:p>
            <a:pPr algn="l"/>
            <a:r>
              <a:rPr lang="en-US" sz="1800" b="0" i="0" dirty="0">
                <a:effectLst/>
              </a:rPr>
              <a:t>Webcam security poses various concerns and potential vulnerabilities that should be addressed to protect user privacy. Here are some common security issues associated with webcams:</a:t>
            </a:r>
          </a:p>
          <a:p>
            <a:pPr algn="l"/>
            <a:endParaRPr lang="en-US" sz="1800" b="0" i="0" dirty="0">
              <a:effectLst/>
            </a:endParaRPr>
          </a:p>
          <a:p>
            <a:r>
              <a:rPr lang="en-US" sz="1800" b="0" i="0" dirty="0">
                <a:effectLst/>
              </a:rPr>
              <a:t>1. Unauthorized Access: Webcams can be targets for unauthorized access, allowing attackers to remotely control and activate them without the user's consent or knowledge.</a:t>
            </a:r>
          </a:p>
          <a:p>
            <a:pPr algn="l"/>
            <a:r>
              <a:rPr lang="en-US" sz="1800" b="0" i="0" dirty="0">
                <a:effectLst/>
              </a:rPr>
              <a:t>2.Webcam Hijacking: Malicious actors may exploit vulnerabilities in webcam software or devices to gain unauthorized control over the camera, potentially leading to privacy breaches and capturing sensitive information.</a:t>
            </a:r>
          </a:p>
          <a:p>
            <a:pPr algn="l"/>
            <a:r>
              <a:rPr lang="en-US" sz="1800" b="0" i="0" dirty="0">
                <a:effectLst/>
              </a:rPr>
              <a:t>3.Webcam Spyware: Cybercriminals may deploy spyware or malware on a user's computer to gain access to their webcam, secretly capturing video or audio without the user's consent.</a:t>
            </a:r>
          </a:p>
          <a:p>
            <a:pPr algn="l"/>
            <a:r>
              <a:rPr lang="en-US" sz="1800" b="0" i="0" dirty="0">
                <a:effectLst/>
              </a:rPr>
              <a:t>4.Lack of Encryption: Insufficient encryption during the transmission of webcam data can expose video streams to interception or unauthorized access, compromising user privacy.</a:t>
            </a:r>
            <a:r>
              <a:rPr lang="en-US" sz="1800" b="0" i="0" dirty="0">
                <a:solidFill>
                  <a:srgbClr val="D1D5DB"/>
                </a:solidFill>
                <a:effectLst/>
                <a:latin typeface="Söhne"/>
              </a:rPr>
              <a:t> </a:t>
            </a:r>
            <a:endParaRPr lang="en-US" sz="1800" b="0" i="0" dirty="0">
              <a:effectLst/>
            </a:endParaRPr>
          </a:p>
        </p:txBody>
      </p:sp>
      <p:pic>
        <p:nvPicPr>
          <p:cNvPr id="7" name="Picture Placeholder 7">
            <a:extLst>
              <a:ext uri="{FF2B5EF4-FFF2-40B4-BE49-F238E27FC236}">
                <a16:creationId xmlns:a16="http://schemas.microsoft.com/office/drawing/2014/main" id="{1DE11101-2CC3-43FD-A880-F2B04B8CF5F9}"/>
              </a:ext>
            </a:extLst>
          </p:cNvPr>
          <p:cNvPicPr>
            <a:picLocks noChangeAspect="1"/>
          </p:cNvPicPr>
          <p:nvPr/>
        </p:nvPicPr>
        <p:blipFill>
          <a:blip r:embed="rId3"/>
          <a:srcRect l="20411" r="20411"/>
          <a:stretch>
            <a:fillRect/>
          </a:stretch>
        </p:blipFill>
        <p:spPr>
          <a:xfrm>
            <a:off x="0" y="-6986016"/>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p:spPr>
      </p:pic>
      <p:sp>
        <p:nvSpPr>
          <p:cNvPr id="12" name="TextBox 11">
            <a:extLst>
              <a:ext uri="{FF2B5EF4-FFF2-40B4-BE49-F238E27FC236}">
                <a16:creationId xmlns:a16="http://schemas.microsoft.com/office/drawing/2014/main" id="{ACF3C9DA-8BDD-413E-8282-E76C9F542F4F}"/>
              </a:ext>
            </a:extLst>
          </p:cNvPr>
          <p:cNvSpPr txBox="1"/>
          <p:nvPr/>
        </p:nvSpPr>
        <p:spPr>
          <a:xfrm>
            <a:off x="12192000" y="1360494"/>
            <a:ext cx="12076590" cy="5016758"/>
          </a:xfrm>
          <a:prstGeom prst="rect">
            <a:avLst/>
          </a:prstGeom>
          <a:noFill/>
        </p:spPr>
        <p:txBody>
          <a:bodyPr wrap="square">
            <a:spAutoFit/>
          </a:bodyPr>
          <a:lstStyle/>
          <a:p>
            <a:r>
              <a:rPr lang="en-IN" sz="3200" dirty="0"/>
              <a:t>The above project is a camera security application built using the OpenCV library for video capturing and </a:t>
            </a:r>
            <a:r>
              <a:rPr lang="en-IN" sz="3200" dirty="0" err="1"/>
              <a:t>Tkinter</a:t>
            </a:r>
            <a:r>
              <a:rPr lang="en-IN" sz="3200" dirty="0"/>
              <a:t> for creating a graphical user interface (GUI). The application allows users to enable or disable camera security by entering a password. When security is enabled, the program captures frames from the webcam, resizes them, converts them to RGB format, and displays them in a </a:t>
            </a:r>
            <a:r>
              <a:rPr lang="en-IN" sz="3200" dirty="0" err="1"/>
              <a:t>Tkinter</a:t>
            </a:r>
            <a:r>
              <a:rPr lang="en-IN" sz="3200" dirty="0"/>
              <a:t> window. The GUI includes a background image, a video display frame, password entry fields, enable and disable buttons, and labels for error messages and status updates. The project aims to provide a user-friendly interface for controlling camera security and displaying the live video feed.</a:t>
            </a:r>
          </a:p>
        </p:txBody>
      </p:sp>
    </p:spTree>
    <p:extLst>
      <p:ext uri="{BB962C8B-B14F-4D97-AF65-F5344CB8AC3E}">
        <p14:creationId xmlns:p14="http://schemas.microsoft.com/office/powerpoint/2010/main" val="3827636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167</TotalTime>
  <Words>1690</Words>
  <Application>Microsoft Office PowerPoint</Application>
  <PresentationFormat>Widescreen</PresentationFormat>
  <Paragraphs>127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Adobe Gothic Std B</vt:lpstr>
      <vt:lpstr>Arial</vt:lpstr>
      <vt:lpstr>Calibri</vt:lpstr>
      <vt:lpstr>Calibri Light</vt:lpstr>
      <vt:lpstr>Söhne</vt:lpstr>
      <vt:lpstr>Wingdings</vt:lpstr>
      <vt:lpstr>Office Theme</vt:lpstr>
      <vt:lpstr>WEBCAM ACCESS CONTROL</vt:lpstr>
      <vt:lpstr>INDEX</vt:lpstr>
      <vt:lpstr>INDEX</vt:lpstr>
      <vt:lpstr>PowerPoint Presentation</vt:lpstr>
      <vt:lpstr>GRAPHICAL USER INTERFACE</vt:lpstr>
      <vt:lpstr>GRAPHICAL USER INTERFACE</vt:lpstr>
      <vt:lpstr>SECURITY ISSUES IN WEBCAM</vt:lpstr>
      <vt:lpstr>SECURITY ISSUES IN WEBCAM</vt:lpstr>
      <vt:lpstr>PowerPoint Presentation</vt:lpstr>
      <vt:lpstr>PROJECT OVERVIEW</vt:lpstr>
      <vt:lpstr>END USERS</vt:lpstr>
      <vt:lpstr>End users</vt:lpstr>
      <vt:lpstr>FUTURE ENHANCEMENTS</vt:lpstr>
      <vt:lpstr>FUTURE ENHANCEMENTS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WEBCAM ACCESS CONTROL</dc:title>
  <dc:creator>gamingmasterofficial58@gmail.com</dc:creator>
  <cp:lastModifiedBy>gamingmasterofficial58@gmail.com</cp:lastModifiedBy>
  <cp:revision>19</cp:revision>
  <dcterms:created xsi:type="dcterms:W3CDTF">2023-06-13T04:59:03Z</dcterms:created>
  <dcterms:modified xsi:type="dcterms:W3CDTF">2023-06-13T10:58:58Z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